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800" r:id="rId2"/>
    <p:sldMasterId id="2147483788" r:id="rId3"/>
    <p:sldMasterId id="2147483776" r:id="rId4"/>
    <p:sldMasterId id="2147483752" r:id="rId5"/>
    <p:sldMasterId id="2147483764" r:id="rId6"/>
  </p:sldMasterIdLst>
  <p:notesMasterIdLst>
    <p:notesMasterId r:id="rId25"/>
  </p:notesMasterIdLst>
  <p:sldIdLst>
    <p:sldId id="282" r:id="rId7"/>
    <p:sldId id="292" r:id="rId8"/>
    <p:sldId id="302" r:id="rId9"/>
    <p:sldId id="290" r:id="rId10"/>
    <p:sldId id="316" r:id="rId11"/>
    <p:sldId id="317" r:id="rId12"/>
    <p:sldId id="318" r:id="rId13"/>
    <p:sldId id="319" r:id="rId14"/>
    <p:sldId id="322" r:id="rId15"/>
    <p:sldId id="321" r:id="rId16"/>
    <p:sldId id="320" r:id="rId17"/>
    <p:sldId id="323" r:id="rId18"/>
    <p:sldId id="324" r:id="rId19"/>
    <p:sldId id="325" r:id="rId20"/>
    <p:sldId id="326" r:id="rId21"/>
    <p:sldId id="327" r:id="rId22"/>
    <p:sldId id="328" r:id="rId23"/>
    <p:sldId id="329" r:id="rId24"/>
  </p:sldIdLst>
  <p:sldSz cx="9906000" cy="6858000" type="A4"/>
  <p:notesSz cx="7099300" cy="10234613"/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74">
          <p15:clr>
            <a:srgbClr val="A4A3A4"/>
          </p15:clr>
        </p15:guide>
        <p15:guide id="2" orient="horz" pos="4100">
          <p15:clr>
            <a:srgbClr val="A4A3A4"/>
          </p15:clr>
        </p15:guide>
        <p15:guide id="3" orient="horz" pos="4225">
          <p15:clr>
            <a:srgbClr val="A4A3A4"/>
          </p15:clr>
        </p15:guide>
        <p15:guide id="4" orient="horz" pos="3805">
          <p15:clr>
            <a:srgbClr val="A4A3A4"/>
          </p15:clr>
        </p15:guide>
        <p15:guide id="5" orient="horz" pos="1356">
          <p15:clr>
            <a:srgbClr val="A4A3A4"/>
          </p15:clr>
        </p15:guide>
        <p15:guide id="6" pos="264">
          <p15:clr>
            <a:srgbClr val="A4A3A4"/>
          </p15:clr>
        </p15:guide>
        <p15:guide id="7" pos="4247">
          <p15:clr>
            <a:srgbClr val="A4A3A4"/>
          </p15:clr>
        </p15:guide>
        <p15:guide id="8" pos="289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3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4395"/>
    <a:srgbClr val="008B60"/>
    <a:srgbClr val="4A56A0"/>
    <a:srgbClr val="5E69AA"/>
    <a:srgbClr val="727BB5"/>
    <a:srgbClr val="AFB4D5"/>
    <a:srgbClr val="9AA1CA"/>
    <a:srgbClr val="ED6B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421" autoAdjust="0"/>
    <p:restoredTop sz="94385" autoAdjust="0"/>
  </p:normalViewPr>
  <p:slideViewPr>
    <p:cSldViewPr>
      <p:cViewPr varScale="1">
        <p:scale>
          <a:sx n="96" d="100"/>
          <a:sy n="96" d="100"/>
        </p:scale>
        <p:origin x="78" y="282"/>
      </p:cViewPr>
      <p:guideLst>
        <p:guide orient="horz" pos="3474"/>
        <p:guide orient="horz" pos="4100"/>
        <p:guide orient="horz" pos="4225"/>
        <p:guide orient="horz" pos="3805"/>
        <p:guide orient="horz" pos="1356"/>
        <p:guide pos="264"/>
        <p:guide pos="4247"/>
        <p:guide pos="289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2124" y="-114"/>
      </p:cViewPr>
      <p:guideLst>
        <p:guide orient="horz" pos="3223"/>
        <p:guide pos="223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5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theme" Target="theme/theme1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viewProps" Target="viewProps.xml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6288" y="765175"/>
            <a:ext cx="5546725" cy="38401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4225F359-4326-460E-BF65-467622655FB8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3834843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ChangeArrowheads="1"/>
          </p:cNvSpPr>
          <p:nvPr/>
        </p:nvSpPr>
        <p:spPr bwMode="gray">
          <a:xfrm>
            <a:off x="0" y="6397625"/>
            <a:ext cx="9907588" cy="457200"/>
          </a:xfrm>
          <a:prstGeom prst="rect">
            <a:avLst/>
          </a:prstGeom>
          <a:solidFill>
            <a:schemeClr val="accent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1027" name="Picture 16" descr="Pearson_Bound_White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7063" y="6356350"/>
            <a:ext cx="165576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xt Box 25"/>
          <p:cNvSpPr txBox="1">
            <a:spLocks noChangeArrowheads="1"/>
          </p:cNvSpPr>
          <p:nvPr userDrawn="1"/>
        </p:nvSpPr>
        <p:spPr bwMode="auto">
          <a:xfrm>
            <a:off x="1588" y="6400800"/>
            <a:ext cx="57896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  <a:defRPr/>
            </a:pP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Lever-Duffy and McDonald,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Teaching and Learning with Technology, 5</a:t>
            </a:r>
            <a:r>
              <a:rPr lang="en-US" sz="1200" baseline="30000" dirty="0" smtClean="0">
                <a:solidFill>
                  <a:schemeClr val="bg1"/>
                </a:solidFill>
                <a:latin typeface="Tahoma" pitchFamily="64" charset="0"/>
              </a:rPr>
              <a:t>th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Edition</a:t>
            </a:r>
            <a:endParaRPr lang="en-US" sz="1200" dirty="0">
              <a:solidFill>
                <a:schemeClr val="bg1"/>
              </a:solidFill>
              <a:latin typeface="Tahoma" pitchFamily="64" charset="0"/>
            </a:endParaRPr>
          </a:p>
          <a:p>
            <a:pPr>
              <a:spcBef>
                <a:spcPct val="0"/>
              </a:spcBef>
              <a:defRPr/>
            </a:pP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© </a:t>
            </a: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2015 </a:t>
            </a: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Pearson Education, Inc. All rights reserved.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2pPr>
      <a:lvl3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3pPr>
      <a:lvl4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4pPr>
      <a:lvl5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5pPr>
      <a:lvl6pPr marL="4572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6pPr>
      <a:lvl7pPr marL="9144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7pPr>
      <a:lvl8pPr marL="13716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8pPr>
      <a:lvl9pPr marL="18288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9pPr>
    </p:titleStyle>
    <p:bodyStyle>
      <a:lvl1pPr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3175" indent="-1588"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>
          <a:solidFill>
            <a:schemeClr val="tx1"/>
          </a:solidFill>
          <a:latin typeface="+mn-lt"/>
          <a:cs typeface="+mn-cs"/>
        </a:defRPr>
      </a:lvl2pPr>
      <a:lvl3pPr marL="879475" indent="-16510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–"/>
        <a:defRPr sz="2400">
          <a:solidFill>
            <a:schemeClr val="tx1"/>
          </a:solidFill>
          <a:latin typeface="+mn-lt"/>
          <a:cs typeface="+mn-cs"/>
        </a:defRPr>
      </a:lvl3pPr>
      <a:lvl4pPr marL="1243013" indent="-18415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○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9" r:id="rId1"/>
    <p:sldLayoutId id="2147483790" r:id="rId2"/>
    <p:sldLayoutId id="2147483791" r:id="rId3"/>
    <p:sldLayoutId id="2147483792" r:id="rId4"/>
    <p:sldLayoutId id="2147483793" r:id="rId5"/>
    <p:sldLayoutId id="2147483794" r:id="rId6"/>
    <p:sldLayoutId id="2147483795" r:id="rId7"/>
    <p:sldLayoutId id="2147483796" r:id="rId8"/>
    <p:sldLayoutId id="2147483797" r:id="rId9"/>
    <p:sldLayoutId id="2147483798" r:id="rId10"/>
    <p:sldLayoutId id="214748379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Teaching and Learning</a:t>
            </a:r>
            <a:br>
              <a:rPr lang="en-US" dirty="0" smtClean="0"/>
            </a:br>
            <a:r>
              <a:rPr lang="en-US" dirty="0" smtClean="0"/>
              <a:t>with Technology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3</a:t>
            </a:r>
          </a:p>
          <a:p>
            <a:r>
              <a:rPr lang="en-US" dirty="0" smtClean="0"/>
              <a:t>Planning for Technology Integration</a:t>
            </a:r>
            <a:endParaRPr lang="en-US" dirty="0"/>
          </a:p>
        </p:txBody>
      </p:sp>
      <p:pic>
        <p:nvPicPr>
          <p:cNvPr id="1026" name="Picture 2" descr="Current Cover Image: http://hepm-highered.pearsoned.com/mdb/covers/0/013378303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800" y="457200"/>
            <a:ext cx="1076325" cy="1371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915400" cy="4525963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3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Identify Teaching and Learning Strategies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Strategies should reflect the sound processes inherent in the pedagogical cycle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Provide preorganizer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Use motivators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Bridge to prior knowledge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Share objectives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Introduce new knowledge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Reinforce knowledge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Provide practice experiences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Offer culminating review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4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Select Support Technologies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Technology should support teaching and learning strategies, not drive them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First determine the best strategy to achieve student outcomes, then consider and select the best available technology to help you implement the strategy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Examples of strategies and technology supports: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Formative assessment supported by clickers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Collaboration supported by blogs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Remediation supported by educational games</a:t>
            </a:r>
          </a:p>
          <a:p>
            <a:pPr marL="820738" lvl="3" indent="-457200">
              <a:spcBef>
                <a:spcPts val="600"/>
              </a:spcBef>
              <a:buNone/>
              <a:tabLst>
                <a:tab pos="288925" algn="l"/>
              </a:tabLst>
            </a:pP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915400" cy="4724400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5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Assess and Revise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>
                <a:solidFill>
                  <a:schemeClr val="tx1"/>
                </a:solidFill>
                <a:latin typeface="+mn-lt"/>
                <a:cs typeface="+mn-cs"/>
              </a:rPr>
              <a:t>Every instructional plan can be improved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Assessments compare performance to targeted objectives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Formative assessment assess as instruction is in process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Summative assessments assess when instruction is completed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Rubrics help to evaluate achievement of outcomes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Authentic assessments </a:t>
            </a:r>
            <a:r>
              <a:rPr lang="en-US" sz="2200" dirty="0" smtClean="0">
                <a:solidFill>
                  <a:schemeClr val="tx1"/>
                </a:solidFill>
                <a:latin typeface="+mn-lt"/>
                <a:cs typeface="+mn-cs"/>
              </a:rPr>
              <a:t>allow all learners to demonstrate competencies but in accordance with their own learner characteristics (e.g. portfolio assessment with artifacts)</a:t>
            </a:r>
            <a:endParaRPr lang="en-US" sz="2200" dirty="0" smtClean="0"/>
          </a:p>
          <a:p>
            <a:pPr marL="820738" lvl="3" indent="-457200">
              <a:spcBef>
                <a:spcPts val="600"/>
              </a:spcBef>
              <a:buNone/>
              <a:tabLst>
                <a:tab pos="288925" algn="l"/>
              </a:tabLst>
            </a:pP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5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Assess and Revise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 systematic process for continuous improvement should be built into the DID</a:t>
            </a:r>
            <a:endParaRPr lang="en-US" sz="2200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Design should end with process for revision as assessments are completed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Revision includes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Alternative strategies if formative assessment suggests the plan is not working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Remediation plan if objectives not achieved as demonstrated by summative assessment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From Designing to Planning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The DID plans a unit of instruction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Daily lesson plans create the day-to-day instructional plan to carry out the unit as defined by the DID </a:t>
            </a:r>
            <a:endParaRPr lang="en-US" sz="2200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Lesson Plans: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Target one or two unit objective(s)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Articulate the daily lesson using 4 descriptive steps (Ready the learner, Identify target objectives, Prepare the lesson, Check for success)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1"/>
            <a:ext cx="8915400" cy="4191000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From Designing to Planning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Ready the Learner – Review learner characteristics and entry skills to ensure all are ready for the lesson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Target specific unit objective(s)-select the DID objectives for this lesson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Prepare the Lesson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Prepare the classroom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Summarize daily plan using steps of the pedagogical cycle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Identify technologies and materials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Check for Success – Identify the lesson assessments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1"/>
            <a:ext cx="8915400" cy="3810000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Create an Action Plan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An action plan is your daily lesson “to-do” list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Action Plans may include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Necessary learner preparation activities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Steps to get the classroom ready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Teaching and learning activity requirements and materials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Personal prompts to help you implement the lesson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Support technologies you need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Feedback and follow up materials and instruments</a:t>
            </a: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Planning Technology Infusion for 21</a:t>
            </a:r>
            <a:r>
              <a:rPr lang="en-US" b="1" baseline="30000" dirty="0" smtClean="0">
                <a:solidFill>
                  <a:srgbClr val="4A56A0"/>
                </a:solidFill>
              </a:rPr>
              <a:t>st</a:t>
            </a:r>
            <a:r>
              <a:rPr lang="en-US" b="1" dirty="0" smtClean="0">
                <a:solidFill>
                  <a:srgbClr val="4A56A0"/>
                </a:solidFill>
              </a:rPr>
              <a:t> Century Instruction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Technology integration may add some complexity but it is essential to prepare 21</a:t>
            </a:r>
            <a:r>
              <a:rPr lang="en-US" sz="2200" baseline="30000" dirty="0" smtClean="0"/>
              <a:t>st</a:t>
            </a:r>
            <a:r>
              <a:rPr lang="en-US" sz="2200" dirty="0" smtClean="0"/>
              <a:t> century learners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Technology should make it possible for something that needs to be done to be done better or for something that could not have been done before to happen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Technology should not be added for technology’s sake – instead only within the framework of a good instructional plan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Many online tools can help educator’s plan and can suggest quality technology infusion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Opportunities and Challenges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Planning maximizes opportunity to: 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Achieve objectives and stay student focused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Enable educators to prepare 21</a:t>
            </a:r>
            <a:r>
              <a:rPr lang="en-US" sz="2200" baseline="30000" dirty="0" smtClean="0"/>
              <a:t>st</a:t>
            </a:r>
            <a:r>
              <a:rPr lang="en-US" sz="2200" dirty="0" smtClean="0"/>
              <a:t> century learners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Keep teachers organized and instruction efficient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Planning has its challenges: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Planning is time intensive for busy teachers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Correlating objectives and standards can be complex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Planning requirements vary in schools and districts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chemeClr val="tx1"/>
                </a:solidFill>
              </a:rPr>
              <a:t>Learning Outcomes</a:t>
            </a:r>
          </a:p>
          <a:p>
            <a:pPr marL="342900" lvl="2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Describe the components of a systematic instructional design process</a:t>
            </a:r>
          </a:p>
          <a:p>
            <a:pPr marL="342900" lvl="1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</a:pPr>
            <a:r>
              <a:rPr lang="en-US" sz="2200" dirty="0" smtClean="0"/>
              <a:t>Identify, describe, and use the most common steps in lesson planning </a:t>
            </a:r>
          </a:p>
          <a:p>
            <a:pPr marL="342900" lvl="0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Analyze the role of technology in the implementation of effective planning for 21st century instruction</a:t>
            </a:r>
          </a:p>
          <a:p>
            <a:pPr marL="342900" lvl="0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Describe the challenges and opportunities inherent in planning for technology integration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Designing Quality Instruction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The </a:t>
            </a:r>
            <a:r>
              <a:rPr lang="en-US" sz="2200" b="1" dirty="0" smtClean="0"/>
              <a:t>Design-Plan-Act (D-P-A) </a:t>
            </a:r>
            <a:r>
              <a:rPr lang="en-US" sz="2200" dirty="0" smtClean="0"/>
              <a:t>system produces comprehensive, quality plans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b="1" dirty="0" smtClean="0"/>
              <a:t>Design</a:t>
            </a:r>
            <a:r>
              <a:rPr lang="en-US" sz="2200" dirty="0" smtClean="0"/>
              <a:t> – Use the Dynamic Instructional Design model to plan the overall content and sequence in a unit of instruction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b="1" dirty="0" smtClean="0"/>
              <a:t>Plan</a:t>
            </a:r>
            <a:r>
              <a:rPr lang="en-US" sz="2200" dirty="0" smtClean="0"/>
              <a:t> – The Lesson Planner details the specific daily lesson plans to complete your unit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b="1" dirty="0" smtClean="0"/>
              <a:t>Act</a:t>
            </a:r>
            <a:r>
              <a:rPr lang="en-US" sz="2200" dirty="0" smtClean="0"/>
              <a:t> – The Action Planner helps create a daily action plan to ensure lesson plans work effectively and efficiently</a:t>
            </a:r>
          </a:p>
          <a:p>
            <a:endParaRPr lang="en-US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647700" y="427038"/>
            <a:ext cx="8915400" cy="1143000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4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Chapter 3</a:t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Planning for Technology Integration</a:t>
            </a:r>
            <a:endParaRPr kumimoji="0" lang="en-US" sz="3200" b="1" i="0" u="none" strike="noStrike" kern="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1"/>
            <a:ext cx="8115300" cy="3124200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Designing Quality Instruction</a:t>
            </a:r>
            <a:endParaRPr lang="en-US" sz="2200" dirty="0" smtClean="0"/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Dynamic Instructional Design (DID) </a:t>
            </a:r>
            <a:r>
              <a:rPr lang="en-US" sz="2200" dirty="0" smtClean="0"/>
              <a:t>model steps</a:t>
            </a:r>
          </a:p>
          <a:p>
            <a:pPr marL="457200" lvl="2" indent="-457200">
              <a:spcBef>
                <a:spcPts val="600"/>
              </a:spcBef>
              <a:buFont typeface="+mj-lt"/>
              <a:buAutoNum type="arabicPeriod"/>
              <a:tabLst>
                <a:tab pos="288925" algn="l"/>
              </a:tabLst>
            </a:pPr>
            <a:r>
              <a:rPr lang="en-US" sz="2200" dirty="0" smtClean="0"/>
              <a:t>Know the Learner</a:t>
            </a:r>
          </a:p>
          <a:p>
            <a:pPr marL="457200" lvl="2" indent="-457200">
              <a:spcBef>
                <a:spcPts val="600"/>
              </a:spcBef>
              <a:buFont typeface="+mj-lt"/>
              <a:buAutoNum type="arabicPeriod"/>
              <a:tabLst>
                <a:tab pos="288925" algn="l"/>
              </a:tabLst>
            </a:pPr>
            <a:r>
              <a:rPr lang="en-US" sz="2200" dirty="0" smtClean="0"/>
              <a:t>Articulate Standards-Aligned Objectives</a:t>
            </a:r>
          </a:p>
          <a:p>
            <a:pPr marL="457200" lvl="2" indent="-457200">
              <a:spcBef>
                <a:spcPts val="600"/>
              </a:spcBef>
              <a:buFont typeface="+mj-lt"/>
              <a:buAutoNum type="arabicPeriod"/>
              <a:tabLst>
                <a:tab pos="288925" algn="l"/>
              </a:tabLst>
            </a:pPr>
            <a:r>
              <a:rPr lang="en-US" sz="2200" dirty="0" smtClean="0"/>
              <a:t>Identify Teaching and Learning Strategies</a:t>
            </a:r>
          </a:p>
          <a:p>
            <a:pPr marL="457200" lvl="2" indent="-457200">
              <a:spcBef>
                <a:spcPts val="600"/>
              </a:spcBef>
              <a:buFont typeface="+mj-lt"/>
              <a:buAutoNum type="arabicPeriod"/>
              <a:tabLst>
                <a:tab pos="288925" algn="l"/>
              </a:tabLst>
            </a:pPr>
            <a:r>
              <a:rPr lang="en-US" sz="2200" dirty="0" smtClean="0"/>
              <a:t>Select Support Technologies</a:t>
            </a:r>
          </a:p>
          <a:p>
            <a:pPr marL="457200" lvl="2" indent="-457200">
              <a:spcBef>
                <a:spcPts val="600"/>
              </a:spcBef>
              <a:buFont typeface="+mj-lt"/>
              <a:buAutoNum type="arabicPeriod"/>
              <a:tabLst>
                <a:tab pos="288925" algn="l"/>
              </a:tabLst>
            </a:pPr>
            <a:r>
              <a:rPr lang="en-US" sz="2200" dirty="0" smtClean="0"/>
              <a:t>Assess and Revise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 – Step 1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Know the Learner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To design instruction to meet learner needs, learner characteristics must first be articulated.  Identify: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Socioeconomic characteristics that may impact learning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Styles (learning and cognitive)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Multiple intelligences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Cultural and language diversity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Special needs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Describing the learners you will be teaching helps focus planning on them rather than on content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2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Articulate </a:t>
            </a:r>
            <a:r>
              <a:rPr lang="en-US" sz="2200" b="1" dirty="0" smtClean="0">
                <a:solidFill>
                  <a:schemeClr val="tx2"/>
                </a:solidFill>
              </a:rPr>
              <a:t>Standards-Aligned Performance Objectives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Performance objectives focus instruction on outcomes</a:t>
            </a:r>
            <a:endParaRPr lang="en-US" sz="2200" b="1" dirty="0" smtClean="0"/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Objectives are typically written in a 4 part format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>
                <a:solidFill>
                  <a:srgbClr val="C00000"/>
                </a:solidFill>
              </a:rPr>
              <a:t>Stem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>
                <a:solidFill>
                  <a:srgbClr val="008B60"/>
                </a:solidFill>
              </a:rPr>
              <a:t>Target performance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>
                <a:solidFill>
                  <a:srgbClr val="364395"/>
                </a:solidFill>
              </a:rPr>
              <a:t>Assessment method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>
                <a:solidFill>
                  <a:srgbClr val="7030A0"/>
                </a:solidFill>
              </a:rPr>
              <a:t>Criterion for success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Example:  </a:t>
            </a:r>
            <a:r>
              <a:rPr lang="en-US" sz="2200" i="1" dirty="0" smtClean="0">
                <a:solidFill>
                  <a:srgbClr val="C00000"/>
                </a:solidFill>
              </a:rPr>
              <a:t>The student will be able to </a:t>
            </a:r>
            <a:r>
              <a:rPr lang="en-US" sz="2200" i="1" dirty="0" smtClean="0">
                <a:solidFill>
                  <a:srgbClr val="008B60"/>
                </a:solidFill>
              </a:rPr>
              <a:t>identify the subject and verb </a:t>
            </a:r>
            <a:r>
              <a:rPr lang="en-US" sz="2200" i="1" dirty="0" smtClean="0">
                <a:solidFill>
                  <a:srgbClr val="364395"/>
                </a:solidFill>
              </a:rPr>
              <a:t>in sentences contributed by peers and shared on the Smartboard </a:t>
            </a:r>
            <a:r>
              <a:rPr lang="en-US" sz="2200" i="1" dirty="0" smtClean="0">
                <a:solidFill>
                  <a:srgbClr val="7030A0"/>
                </a:solidFill>
              </a:rPr>
              <a:t>with 95% accuracy.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 </a:t>
            </a:r>
            <a:r>
              <a:rPr lang="en-US" sz="2000" b="1" dirty="0" smtClean="0">
                <a:solidFill>
                  <a:srgbClr val="4A56A0"/>
                </a:solidFill>
              </a:rPr>
              <a:t>– Step 2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Articulate </a:t>
            </a:r>
            <a:r>
              <a:rPr lang="en-US" sz="2200" b="1" dirty="0" smtClean="0">
                <a:solidFill>
                  <a:schemeClr val="tx2"/>
                </a:solidFill>
              </a:rPr>
              <a:t>Standards-Aligned Performance Objectives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Bloom’s Taxonomy recognizes multiple levels of cognition, from simple to complex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Remembering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Understanding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Applying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Analyzing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Evaluating</a:t>
            </a:r>
          </a:p>
          <a:p>
            <a:pPr marL="820738" lvl="3" indent="-4572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Creating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Performance objectives should be written for all levels of Bloom’s Taxonomy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915400" cy="4525963"/>
          </a:xfrm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2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Articulate Standards-Aligned Performance Objectives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Objectives should be aligned to applicable standards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NETS-S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Common Core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Content Area National Standards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State Standards</a:t>
            </a:r>
          </a:p>
          <a:p>
            <a:pPr marL="820738" lvl="3" indent="-457200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District Standards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Many online lesson tools offer standard alignment as a convenience for educators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3</a:t>
            </a:r>
            <a:br>
              <a:rPr lang="en-US" sz="2000" dirty="0" smtClean="0"/>
            </a:br>
            <a:r>
              <a:rPr lang="en-US" sz="3200" dirty="0" smtClean="0"/>
              <a:t>Planning for Technology Integration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915400" cy="4525963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Dynamic Instructional Design</a:t>
            </a:r>
            <a:r>
              <a:rPr lang="en-US" sz="2000" b="1" dirty="0" smtClean="0">
                <a:solidFill>
                  <a:srgbClr val="4A56A0"/>
                </a:solidFill>
              </a:rPr>
              <a:t> – Step 3</a:t>
            </a:r>
            <a:endParaRPr lang="en-US" sz="2200" dirty="0" smtClean="0"/>
          </a:p>
          <a:p>
            <a:pPr marL="457200" lvl="2" indent="-457200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Identify Teaching and Learning Strategies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Strategies – what you will do to assist your students in achieving targeted outcomes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Strategies – what you will have your students do to achieve targeted outcomes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All strategies should be mindful of meeting the needs of the diverse students you described in the first step of the DID model</a:t>
            </a:r>
          </a:p>
          <a:p>
            <a:pPr marL="457200" lvl="2" indent="-457200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arson_Presentation">
  <a:themeElements>
    <a:clrScheme name="Pearson_Presentation 2">
      <a:dk1>
        <a:srgbClr val="000000"/>
      </a:dk1>
      <a:lt1>
        <a:srgbClr val="FBF5EA"/>
      </a:lt1>
      <a:dk2>
        <a:srgbClr val="364395"/>
      </a:dk2>
      <a:lt2>
        <a:srgbClr val="FFFFFF"/>
      </a:lt2>
      <a:accent1>
        <a:srgbClr val="364395"/>
      </a:accent1>
      <a:accent2>
        <a:srgbClr val="5E69AA"/>
      </a:accent2>
      <a:accent3>
        <a:srgbClr val="FDF9F3"/>
      </a:accent3>
      <a:accent4>
        <a:srgbClr val="000000"/>
      </a:accent4>
      <a:accent5>
        <a:srgbClr val="AEB0C8"/>
      </a:accent5>
      <a:accent6>
        <a:srgbClr val="545E9A"/>
      </a:accent6>
      <a:hlink>
        <a:srgbClr val="727BB5"/>
      </a:hlink>
      <a:folHlink>
        <a:srgbClr val="868EBF"/>
      </a:folHlink>
    </a:clrScheme>
    <a:fontScheme name="Pearson_Presentatio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lnDef>
  </a:objectDefaults>
  <a:extraClrSchemeLst>
    <a:extraClrScheme>
      <a:clrScheme name="Pearson_Presentation 1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9D1348"/>
        </a:accent1>
        <a:accent2>
          <a:srgbClr val="008B5D"/>
        </a:accent2>
        <a:accent3>
          <a:srgbClr val="FDF9F3"/>
        </a:accent3>
        <a:accent4>
          <a:srgbClr val="000000"/>
        </a:accent4>
        <a:accent5>
          <a:srgbClr val="CCAAB1"/>
        </a:accent5>
        <a:accent6>
          <a:srgbClr val="007D53"/>
        </a:accent6>
        <a:hlink>
          <a:srgbClr val="364395"/>
        </a:hlink>
        <a:folHlink>
          <a:srgbClr val="ED6B0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arson_Presentation 2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364395"/>
        </a:accent1>
        <a:accent2>
          <a:srgbClr val="5E69AA"/>
        </a:accent2>
        <a:accent3>
          <a:srgbClr val="FDF9F3"/>
        </a:accent3>
        <a:accent4>
          <a:srgbClr val="000000"/>
        </a:accent4>
        <a:accent5>
          <a:srgbClr val="AEB0C8"/>
        </a:accent5>
        <a:accent6>
          <a:srgbClr val="545E9A"/>
        </a:accent6>
        <a:hlink>
          <a:srgbClr val="727BB5"/>
        </a:hlink>
        <a:folHlink>
          <a:srgbClr val="868E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Pearson_blue</Template>
  <TotalTime>5536</TotalTime>
  <Words>1000</Words>
  <Application>Microsoft Office PowerPoint</Application>
  <PresentationFormat>A4 Paper (210x297 mm)</PresentationFormat>
  <Paragraphs>150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18</vt:i4>
      </vt:variant>
    </vt:vector>
  </HeadingPairs>
  <TitlesOfParts>
    <vt:vector size="29" baseType="lpstr">
      <vt:lpstr>Arial</vt:lpstr>
      <vt:lpstr>Calibri</vt:lpstr>
      <vt:lpstr>Tahoma</vt:lpstr>
      <vt:lpstr>Verdana</vt:lpstr>
      <vt:lpstr>Wingdings</vt:lpstr>
      <vt:lpstr>Pearson_Presentation</vt:lpstr>
      <vt:lpstr>4_Custom Design</vt:lpstr>
      <vt:lpstr>3_Custom Design</vt:lpstr>
      <vt:lpstr>2_Custom Design</vt:lpstr>
      <vt:lpstr>Custom Design</vt:lpstr>
      <vt:lpstr>1_Custom Design</vt:lpstr>
      <vt:lpstr>Teaching and Learning with Technology</vt:lpstr>
      <vt:lpstr>Chapter 3 Planning for Technology Integration</vt:lpstr>
      <vt:lpstr>PowerPoint Presentation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  <vt:lpstr>Chapter 3 Planning for Technology Integration</vt:lpstr>
    </vt:vector>
  </TitlesOfParts>
  <Company>Pearson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rosimerr</dc:creator>
  <dc:description>Built by: www.mediasterling.com</dc:description>
  <cp:lastModifiedBy>Ginger McKinney</cp:lastModifiedBy>
  <cp:revision>217</cp:revision>
  <dcterms:created xsi:type="dcterms:W3CDTF">2010-11-30T15:25:05Z</dcterms:created>
  <dcterms:modified xsi:type="dcterms:W3CDTF">2015-05-01T11:28:02Z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_version">
    <vt:lpwstr>v1.0.1</vt:lpwstr>
  </property>
</Properties>
</file>

<file path=docProps/thumbnail.jpeg>
</file>